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281" r:id="rId18"/>
    <p:sldId id="282" r:id="rId19"/>
    <p:sldId id="284" r:id="rId20"/>
    <p:sldId id="277" r:id="rId21"/>
    <p:sldId id="278" r:id="rId22"/>
    <p:sldId id="279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4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F908-C0F2-4B5A-AD88-DAED5587FB93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7071-264F-487D-AF21-96A7ADA8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2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07071-264F-487D-AF21-96A7ADA86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1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6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2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8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59F0E-4BCD-4EB0-9F3D-DC469742D1AA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6956-E575-448E-A1AE-886F1CDC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</a:t>
            </a:r>
            <a:r>
              <a:rPr lang="en-US" dirty="0"/>
              <a:t>Learning</a:t>
            </a:r>
            <a:br>
              <a:rPr lang="en-US" dirty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categories with linear line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0" t="31795" r="27569" b="10346"/>
          <a:stretch/>
        </p:blipFill>
        <p:spPr bwMode="auto">
          <a:xfrm>
            <a:off x="76200" y="3077797"/>
            <a:ext cx="4495800" cy="325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5" t="27154" r="27655" b="10346"/>
          <a:stretch/>
        </p:blipFill>
        <p:spPr bwMode="auto">
          <a:xfrm>
            <a:off x="4572000" y="2817060"/>
            <a:ext cx="4495800" cy="351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9" t="80717" r="18209" b="10345"/>
          <a:stretch/>
        </p:blipFill>
        <p:spPr bwMode="auto">
          <a:xfrm>
            <a:off x="8484976" y="5827058"/>
            <a:ext cx="582824" cy="50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9" t="66320" r="18209" b="19215"/>
          <a:stretch/>
        </p:blipFill>
        <p:spPr bwMode="auto">
          <a:xfrm>
            <a:off x="8484976" y="4759169"/>
            <a:ext cx="582824" cy="8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9" t="31795" r="18550" b="10346"/>
          <a:stretch/>
        </p:blipFill>
        <p:spPr bwMode="auto">
          <a:xfrm>
            <a:off x="4004512" y="3077797"/>
            <a:ext cx="567488" cy="325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4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627141"/>
            <a:ext cx="9144000" cy="5230859"/>
            <a:chOff x="0" y="1627141"/>
            <a:chExt cx="9144000" cy="523085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5" t="26610" r="10991" b="2022"/>
            <a:stretch/>
          </p:blipFill>
          <p:spPr bwMode="auto">
            <a:xfrm>
              <a:off x="0" y="1627141"/>
              <a:ext cx="9144000" cy="5230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" t="49816" r="75546" b="40755"/>
            <a:stretch/>
          </p:blipFill>
          <p:spPr bwMode="auto">
            <a:xfrm>
              <a:off x="0" y="3324443"/>
              <a:ext cx="2870790" cy="69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" t="91595" r="77632" b="2022"/>
            <a:stretch/>
          </p:blipFill>
          <p:spPr bwMode="auto">
            <a:xfrm>
              <a:off x="0" y="6390167"/>
              <a:ext cx="2513013" cy="46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07" t="91595" r="896" b="2022"/>
            <a:stretch/>
          </p:blipFill>
          <p:spPr bwMode="auto">
            <a:xfrm>
              <a:off x="6822372" y="6390165"/>
              <a:ext cx="2321628" cy="46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525" y="1660242"/>
            <a:ext cx="9124950" cy="5197757"/>
            <a:chOff x="1752600" y="0"/>
            <a:chExt cx="12039600" cy="6858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9" t="29341" r="12812" b="2087"/>
            <a:stretch/>
          </p:blipFill>
          <p:spPr bwMode="auto">
            <a:xfrm>
              <a:off x="1752600" y="0"/>
              <a:ext cx="120396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3" t="29341" r="7973" b="40997"/>
            <a:stretch/>
          </p:blipFill>
          <p:spPr bwMode="auto">
            <a:xfrm>
              <a:off x="10602431" y="0"/>
              <a:ext cx="3189769" cy="296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2" t="50923" r="67176" b="21011"/>
            <a:stretch/>
          </p:blipFill>
          <p:spPr bwMode="auto">
            <a:xfrm>
              <a:off x="1752600" y="2158408"/>
              <a:ext cx="3732028" cy="2806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" t="90684" r="77874" b="2087"/>
            <a:stretch/>
          </p:blipFill>
          <p:spPr bwMode="auto">
            <a:xfrm>
              <a:off x="1752600" y="6134986"/>
              <a:ext cx="3381153" cy="72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2" t="90684" r="931" b="2087"/>
            <a:stretch/>
          </p:blipFill>
          <p:spPr bwMode="auto">
            <a:xfrm>
              <a:off x="10613065" y="6134986"/>
              <a:ext cx="3179135" cy="72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71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534203"/>
            <a:ext cx="9144000" cy="5323795"/>
            <a:chOff x="0" y="1534203"/>
            <a:chExt cx="9144000" cy="532379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2" t="22539" r="9415" b="2192"/>
            <a:stretch/>
          </p:blipFill>
          <p:spPr bwMode="auto">
            <a:xfrm>
              <a:off x="439417" y="1534203"/>
              <a:ext cx="8289914" cy="532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4" t="50074" r="71628" b="20372"/>
            <a:stretch/>
          </p:blipFill>
          <p:spPr bwMode="auto">
            <a:xfrm>
              <a:off x="439416" y="3506558"/>
              <a:ext cx="1992664" cy="2090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" t="91110" r="77475" b="2192"/>
            <a:stretch/>
          </p:blipFill>
          <p:spPr bwMode="auto">
            <a:xfrm>
              <a:off x="0" y="6384271"/>
              <a:ext cx="2421275" cy="47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04" t="91110" r="930" b="2192"/>
            <a:stretch/>
          </p:blipFill>
          <p:spPr bwMode="auto">
            <a:xfrm>
              <a:off x="6873115" y="6384270"/>
              <a:ext cx="2270885" cy="47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88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6" t="26366" r="598" b="8375"/>
          <a:stretch/>
        </p:blipFill>
        <p:spPr bwMode="auto">
          <a:xfrm>
            <a:off x="4047602" y="2165432"/>
            <a:ext cx="5096399" cy="428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Categorizing data that aren’t linearly separable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26366" r="60830" b="8375"/>
          <a:stretch/>
        </p:blipFill>
        <p:spPr bwMode="auto">
          <a:xfrm>
            <a:off x="1" y="2165432"/>
            <a:ext cx="4047601" cy="428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81127" r="49881" b="8374"/>
          <a:stretch/>
        </p:blipFill>
        <p:spPr bwMode="auto">
          <a:xfrm>
            <a:off x="3535406" y="5757053"/>
            <a:ext cx="762048" cy="68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4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1-D to 2-D mapping example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91535" r="9635" b="1980"/>
          <a:stretch/>
        </p:blipFill>
        <p:spPr bwMode="auto">
          <a:xfrm>
            <a:off x="0" y="6434776"/>
            <a:ext cx="8596265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0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4" b="16120"/>
          <a:stretch/>
        </p:blipFill>
        <p:spPr bwMode="auto">
          <a:xfrm>
            <a:off x="1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1" y="2704208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0299" r="9635" b="16120"/>
          <a:stretch/>
        </p:blipFill>
        <p:spPr bwMode="auto">
          <a:xfrm>
            <a:off x="1" y="2704207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91535" r="77476" b="1980"/>
          <a:stretch/>
        </p:blipFill>
        <p:spPr bwMode="auto">
          <a:xfrm>
            <a:off x="1" y="6434776"/>
            <a:ext cx="2247934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8" t="91535" r="865" b="1980"/>
          <a:stretch/>
        </p:blipFill>
        <p:spPr bwMode="auto">
          <a:xfrm>
            <a:off x="7048703" y="6434776"/>
            <a:ext cx="2095297" cy="42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276600"/>
            <a:ext cx="9143999" cy="249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5" b="2191"/>
          <a:stretch/>
        </p:blipFill>
        <p:spPr bwMode="auto">
          <a:xfrm>
            <a:off x="-2055" y="2518093"/>
            <a:ext cx="9148111" cy="433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2D to 3D …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-1" y="2286000"/>
            <a:ext cx="9144001" cy="4283132"/>
            <a:chOff x="809624" y="0"/>
            <a:chExt cx="14397038" cy="6743701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0" t="21905" r="4970" b="10666"/>
            <a:stretch/>
          </p:blipFill>
          <p:spPr bwMode="auto">
            <a:xfrm>
              <a:off x="809624" y="0"/>
              <a:ext cx="14397038" cy="6743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4" r="94941" b="7238"/>
            <a:stretch/>
          </p:blipFill>
          <p:spPr bwMode="auto">
            <a:xfrm>
              <a:off x="1066800" y="6019801"/>
              <a:ext cx="809625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9" t="73048" b="19428"/>
            <a:stretch/>
          </p:blipFill>
          <p:spPr bwMode="auto">
            <a:xfrm>
              <a:off x="14416088" y="5267326"/>
              <a:ext cx="790574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4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Kernel function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41619" r="25476" b="36286"/>
          <a:stretch/>
        </p:blipFill>
        <p:spPr bwMode="auto">
          <a:xfrm>
            <a:off x="776287" y="2514600"/>
            <a:ext cx="7591426" cy="220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0" y="1422684"/>
            <a:ext cx="9144000" cy="5435316"/>
            <a:chOff x="776288" y="0"/>
            <a:chExt cx="12787315" cy="7600952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3" t="21809" r="14226" b="2190"/>
            <a:stretch/>
          </p:blipFill>
          <p:spPr bwMode="auto">
            <a:xfrm>
              <a:off x="776288" y="0"/>
              <a:ext cx="12787315" cy="7600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" t="92000" r="77678" b="2190"/>
            <a:stretch/>
          </p:blipFill>
          <p:spPr bwMode="auto">
            <a:xfrm>
              <a:off x="776288" y="7019924"/>
              <a:ext cx="3409951" cy="58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8" t="87524" r="595" b="2190"/>
            <a:stretch/>
          </p:blipFill>
          <p:spPr bwMode="auto">
            <a:xfrm>
              <a:off x="6115049" y="6572249"/>
              <a:ext cx="7448551" cy="102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74" t="48381" r="7678" b="37619"/>
            <a:stretch/>
          </p:blipFill>
          <p:spPr bwMode="auto">
            <a:xfrm>
              <a:off x="8915400" y="2657475"/>
              <a:ext cx="4648200" cy="1400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18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2437854"/>
            <a:ext cx="9143999" cy="4420146"/>
            <a:chOff x="0" y="2437854"/>
            <a:chExt cx="9143999" cy="4420146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" t="24291" r="809" b="2157"/>
            <a:stretch/>
          </p:blipFill>
          <p:spPr bwMode="auto">
            <a:xfrm>
              <a:off x="0" y="2437854"/>
              <a:ext cx="9143999" cy="4420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" t="90497" r="77386" b="2157"/>
            <a:stretch/>
          </p:blipFill>
          <p:spPr bwMode="auto">
            <a:xfrm>
              <a:off x="0" y="6416578"/>
              <a:ext cx="2084094" cy="441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0" y="2437854"/>
            <a:ext cx="9143999" cy="4019609"/>
            <a:chOff x="504496" y="-6822606"/>
            <a:chExt cx="15217727" cy="6689558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" t="24291" r="809" b="8822"/>
            <a:stretch/>
          </p:blipFill>
          <p:spPr bwMode="auto">
            <a:xfrm>
              <a:off x="504496" y="-6822606"/>
              <a:ext cx="15217727" cy="6689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56" t="64387" r="810" b="22319"/>
            <a:stretch/>
          </p:blipFill>
          <p:spPr bwMode="auto">
            <a:xfrm>
              <a:off x="10900012" y="-2812438"/>
              <a:ext cx="4822211" cy="132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7" t="76669" r="810" b="8822"/>
            <a:stretch/>
          </p:blipFill>
          <p:spPr bwMode="auto">
            <a:xfrm>
              <a:off x="12628729" y="-1584140"/>
              <a:ext cx="3088945" cy="145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24289" r="809" b="8823"/>
          <a:stretch/>
        </p:blipFill>
        <p:spPr bwMode="auto">
          <a:xfrm>
            <a:off x="-2733" y="2437854"/>
            <a:ext cx="9143998" cy="401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67400" y="3429000"/>
            <a:ext cx="3273865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Classification method based on Bayes Theorem of probability: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43922" r="27507" b="38106"/>
          <a:stretch/>
        </p:blipFill>
        <p:spPr bwMode="auto">
          <a:xfrm>
            <a:off x="762000" y="3657600"/>
            <a:ext cx="7620001" cy="179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3288268"/>
            <a:ext cx="164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</a:t>
            </a:r>
            <a:r>
              <a:rPr lang="en-US" dirty="0" err="1" smtClean="0"/>
              <a:t>Probabilty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3288268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4463" y="545502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Marginal Likelihood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851058"/>
            <a:ext cx="20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Posterior </a:t>
            </a:r>
            <a:r>
              <a:rPr lang="en-US" dirty="0" err="1" smtClean="0"/>
              <a:t>Probabilty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regression where you predict a continuous number, you use classification </a:t>
            </a:r>
            <a:r>
              <a:rPr lang="en-US" dirty="0" smtClean="0"/>
              <a:t>model to </a:t>
            </a:r>
            <a:r>
              <a:rPr lang="en-US" dirty="0"/>
              <a:t>predict a </a:t>
            </a:r>
            <a:r>
              <a:rPr lang="en-US" dirty="0" smtClean="0"/>
              <a:t>category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429000"/>
            <a:ext cx="8229600" cy="2697163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Logistic 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K-Nearest Neighbors (K-NN)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Support Vector Machine (SVM)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Kernel SVM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Naive Bayes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Decision Tree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Random Forest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898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2930" r="841" b="2297"/>
          <a:stretch/>
        </p:blipFill>
        <p:spPr bwMode="auto">
          <a:xfrm>
            <a:off x="0" y="6580094"/>
            <a:ext cx="9143999" cy="27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1" t="27518" r="21233" b="14039"/>
          <a:stretch/>
        </p:blipFill>
        <p:spPr bwMode="auto">
          <a:xfrm>
            <a:off x="0" y="1592173"/>
            <a:ext cx="5486400" cy="312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1" t="27519" r="21233" b="14038"/>
          <a:stretch/>
        </p:blipFill>
        <p:spPr bwMode="auto">
          <a:xfrm>
            <a:off x="0" y="1592172"/>
            <a:ext cx="5486400" cy="312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399" y="167640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and compare P(</a:t>
            </a:r>
            <a:r>
              <a:rPr lang="en-US" dirty="0" err="1" smtClean="0"/>
              <a:t>Walks|X</a:t>
            </a:r>
            <a:r>
              <a:rPr lang="en-US" dirty="0" smtClean="0"/>
              <a:t>) and P(</a:t>
            </a:r>
            <a:r>
              <a:rPr lang="en-US" dirty="0" err="1" smtClean="0"/>
              <a:t>Drives|X</a:t>
            </a:r>
            <a:r>
              <a:rPr lang="en-US" dirty="0" smtClean="0"/>
              <a:t>) – categorize to whichever returns higher </a:t>
            </a:r>
            <a:r>
              <a:rPr lang="en-US" dirty="0" err="1" smtClean="0"/>
              <a:t>probabilty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95499" y="4887003"/>
                <a:ext cx="4953000" cy="1255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𝐷𝑟𝑖𝑣𝑒𝑠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499" y="4887003"/>
                <a:ext cx="4953000" cy="12557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35147" r="49832" b="20583"/>
          <a:stretch/>
        </p:blipFill>
        <p:spPr bwMode="auto">
          <a:xfrm>
            <a:off x="1" y="1600200"/>
            <a:ext cx="5257799" cy="296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0" y="1600200"/>
                <a:ext cx="4038600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𝑊𝑎𝑙𝑘𝑒𝑟𝑠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0200"/>
                <a:ext cx="4038600" cy="619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72000" y="2219216"/>
                <a:ext cx="4267200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𝑆𝑖𝑚𝑖𝑙𝑎𝑟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𝑂𝑏𝑠𝑒𝑟𝑣𝑎𝑡𝑖𝑜𝑛𝑠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19216"/>
                <a:ext cx="4267200" cy="6190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2001" y="2838232"/>
                <a:ext cx="4495800" cy="915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𝑆𝑖𝑚𝑖𝑙𝑎𝑟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𝑂𝑏𝑠𝑒𝑟𝑣𝑎𝑡𝑖𝑜𝑛𝑠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𝐴𝑚𝑜𝑛𝑔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𝑊𝑎𝑙𝑘𝑒𝑟𝑠</m:t>
                              </m:r>
                            </m:e>
                          </m:eqAr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#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𝑊𝑎𝑙𝑘𝑒𝑟𝑠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2838232"/>
                <a:ext cx="4495800" cy="9158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345540" y="4523072"/>
                <a:ext cx="6274460" cy="1016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𝑊𝑎𝑙𝑘𝑠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𝑊𝑎𝑙𝑘𝑠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𝑜𝑟</m:t>
                      </m:r>
                      <m:r>
                        <a:rPr lang="en-US" b="0" i="1" smtClean="0">
                          <a:latin typeface="Cambria Math"/>
                        </a:rPr>
                        <m:t> .75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0" y="4523072"/>
                <a:ext cx="6274460" cy="10163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45540" y="5539440"/>
                <a:ext cx="6350660" cy="1016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𝐷𝑟𝑖𝑣𝑒𝑠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𝐷𝑟𝑖𝑣𝑒𝑠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30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𝑜𝑟</m:t>
                      </m:r>
                      <m:r>
                        <a:rPr lang="en-US" b="0" i="1" smtClean="0">
                          <a:latin typeface="Cambria Math"/>
                        </a:rPr>
                        <m:t> .25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0" y="5539440"/>
                <a:ext cx="6350660" cy="10163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9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34286" r="10700" b="27037"/>
          <a:stretch/>
        </p:blipFill>
        <p:spPr bwMode="auto">
          <a:xfrm>
            <a:off x="295237" y="2057400"/>
            <a:ext cx="8553526" cy="24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7" t="31372" r="14062" b="9916"/>
          <a:stretch/>
        </p:blipFill>
        <p:spPr bwMode="auto">
          <a:xfrm>
            <a:off x="152400" y="1443088"/>
            <a:ext cx="8839200" cy="511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1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t="26712" r="20336" b="9916"/>
          <a:stretch/>
        </p:blipFill>
        <p:spPr bwMode="auto">
          <a:xfrm>
            <a:off x="762000" y="1447800"/>
            <a:ext cx="7620000" cy="50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6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Learning where combines multiple machine learning together into one bigger machine learning algorithm.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t="25098" r="14902" b="11708"/>
          <a:stretch/>
        </p:blipFill>
        <p:spPr bwMode="auto">
          <a:xfrm>
            <a:off x="1600493" y="3124200"/>
            <a:ext cx="5943015" cy="334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6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24381" r="2673" b="18961"/>
          <a:stretch/>
        </p:blipFill>
        <p:spPr bwMode="auto">
          <a:xfrm>
            <a:off x="87923" y="1780443"/>
            <a:ext cx="8968154" cy="329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1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3" t="25098" r="19608" b="14129"/>
          <a:stretch/>
        </p:blipFill>
        <p:spPr bwMode="auto">
          <a:xfrm>
            <a:off x="685800" y="1600199"/>
            <a:ext cx="7772400" cy="486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23484" r="21288" b="9826"/>
          <a:stretch/>
        </p:blipFill>
        <p:spPr bwMode="auto">
          <a:xfrm>
            <a:off x="266701" y="1526390"/>
            <a:ext cx="8610599" cy="502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5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24202" r="3025" b="7496"/>
          <a:stretch/>
        </p:blipFill>
        <p:spPr bwMode="auto">
          <a:xfrm>
            <a:off x="169250" y="1676400"/>
            <a:ext cx="88055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65058" y="3056964"/>
            <a:ext cx="3909691" cy="2268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0" t="46702" r="3025" b="16334"/>
          <a:stretch/>
        </p:blipFill>
        <p:spPr bwMode="auto">
          <a:xfrm>
            <a:off x="5065058" y="3056964"/>
            <a:ext cx="3909691" cy="226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6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 a straight line fit ‘categorical’ data well as it did for regression?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9" b="2118"/>
          <a:stretch/>
        </p:blipFill>
        <p:spPr bwMode="auto">
          <a:xfrm>
            <a:off x="9869" y="6476853"/>
            <a:ext cx="9124262" cy="38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8364" b="8802"/>
          <a:stretch/>
        </p:blipFill>
        <p:spPr bwMode="auto">
          <a:xfrm>
            <a:off x="9868" y="2819400"/>
            <a:ext cx="4562131" cy="30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38364" r="50004" b="8802"/>
          <a:stretch/>
        </p:blipFill>
        <p:spPr bwMode="auto">
          <a:xfrm>
            <a:off x="4562582" y="2819400"/>
            <a:ext cx="4562583" cy="30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4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Making the Confusion Matrix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84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25933" r="45910" b="16521"/>
          <a:stretch/>
        </p:blipFill>
        <p:spPr bwMode="auto">
          <a:xfrm>
            <a:off x="457200" y="1483159"/>
            <a:ext cx="7467600" cy="522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3505200" y="5029200"/>
            <a:ext cx="2057400" cy="228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003741"/>
              </p:ext>
            </p:extLst>
          </p:nvPr>
        </p:nvGraphicFramePr>
        <p:xfrm>
          <a:off x="457200" y="1295400"/>
          <a:ext cx="8229600" cy="5410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/>
                <a:gridCol w="6096000"/>
              </a:tblGrid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Regresion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sklearn.linear_model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err="1" smtClean="0"/>
                        <a:t>LogisticRegression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classifier = </a:t>
                      </a:r>
                      <a:r>
                        <a:rPr lang="en-US" dirty="0" err="1" smtClean="0"/>
                        <a:t>LogisticRegression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random_state</a:t>
                      </a:r>
                      <a:r>
                        <a:rPr lang="en-US" dirty="0" smtClean="0"/>
                        <a:t> = 0)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K-Nearest 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sklearn.neighbors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err="1" smtClean="0"/>
                        <a:t>KNeighborsClassifier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classifier = </a:t>
                      </a:r>
                      <a:r>
                        <a:rPr lang="en-US" dirty="0" err="1" smtClean="0"/>
                        <a:t>KNeighborsClassifier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n_neighbors</a:t>
                      </a:r>
                      <a:r>
                        <a:rPr lang="en-US" dirty="0" smtClean="0"/>
                        <a:t> = 5, metric = '</a:t>
                      </a:r>
                      <a:r>
                        <a:rPr lang="en-US" dirty="0" err="1" smtClean="0"/>
                        <a:t>minkowski</a:t>
                      </a:r>
                      <a:r>
                        <a:rPr lang="en-US" dirty="0" smtClean="0"/>
                        <a:t>', p = 2)</a:t>
                      </a:r>
                      <a:endParaRPr lang="en-US" dirty="0"/>
                    </a:p>
                  </a:txBody>
                  <a:tcPr/>
                </a:tc>
              </a:tr>
              <a:tr h="631371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sklearn.svm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smtClean="0"/>
                        <a:t>SVC</a:t>
                      </a:r>
                    </a:p>
                    <a:p>
                      <a:r>
                        <a:rPr lang="en-US" dirty="0" smtClean="0"/>
                        <a:t>classifier = SVC(kernel = 'linear', </a:t>
                      </a:r>
                      <a:r>
                        <a:rPr lang="en-US" dirty="0" err="1" smtClean="0"/>
                        <a:t>random_state</a:t>
                      </a:r>
                      <a:r>
                        <a:rPr lang="en-US" dirty="0" smtClean="0"/>
                        <a:t> = 0)</a:t>
                      </a:r>
                      <a:endParaRPr lang="en-US" dirty="0"/>
                    </a:p>
                  </a:txBody>
                  <a:tcPr/>
                </a:tc>
              </a:tr>
              <a:tr h="655320">
                <a:tc>
                  <a:txBody>
                    <a:bodyPr/>
                    <a:lstStyle/>
                    <a:p>
                      <a:r>
                        <a:rPr lang="en-US" dirty="0" smtClean="0"/>
                        <a:t>Kernel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sklearn.svm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smtClean="0"/>
                        <a:t>SVC</a:t>
                      </a:r>
                    </a:p>
                    <a:p>
                      <a:r>
                        <a:rPr lang="en-US" dirty="0" smtClean="0"/>
                        <a:t>classifier = SVC(kernel = '</a:t>
                      </a:r>
                      <a:r>
                        <a:rPr lang="en-US" dirty="0" err="1" smtClean="0"/>
                        <a:t>rbf</a:t>
                      </a:r>
                      <a:r>
                        <a:rPr lang="en-US" dirty="0" smtClean="0"/>
                        <a:t>', </a:t>
                      </a:r>
                      <a:r>
                        <a:rPr lang="en-US" dirty="0" err="1" smtClean="0"/>
                        <a:t>random_state</a:t>
                      </a:r>
                      <a:r>
                        <a:rPr lang="en-US" dirty="0" smtClean="0"/>
                        <a:t> = 0)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sklearn.naive_bayes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err="1" smtClean="0"/>
                        <a:t>GaussianNB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classifier = </a:t>
                      </a:r>
                      <a:r>
                        <a:rPr lang="en-US" dirty="0" err="1" smtClean="0"/>
                        <a:t>GaussianNB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sklearn.tree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err="1" smtClean="0"/>
                        <a:t>DecisionTreeClassifier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classifier = </a:t>
                      </a:r>
                      <a:r>
                        <a:rPr lang="en-US" dirty="0" err="1" smtClean="0"/>
                        <a:t>DecisionTreeClassifier</a:t>
                      </a:r>
                      <a:r>
                        <a:rPr lang="en-US" dirty="0" smtClean="0"/>
                        <a:t>(criterion = 'entropy', </a:t>
                      </a:r>
                      <a:r>
                        <a:rPr lang="en-US" dirty="0" err="1" smtClean="0"/>
                        <a:t>random_state</a:t>
                      </a:r>
                      <a:r>
                        <a:rPr lang="en-US" dirty="0" smtClean="0"/>
                        <a:t> = 0)</a:t>
                      </a:r>
                      <a:endParaRPr lang="en-US" dirty="0"/>
                    </a:p>
                  </a:txBody>
                  <a:tcPr/>
                </a:tc>
              </a:tr>
              <a:tr h="740229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 </a:t>
                      </a:r>
                      <a:r>
                        <a:rPr lang="en-US" b="1" dirty="0" err="1" smtClean="0"/>
                        <a:t>sklearn.ensemble</a:t>
                      </a:r>
                      <a:r>
                        <a:rPr lang="en-US" dirty="0" smtClean="0"/>
                        <a:t> import </a:t>
                      </a:r>
                      <a:r>
                        <a:rPr lang="en-US" b="1" dirty="0" err="1" smtClean="0"/>
                        <a:t>RandomForestClassifier</a:t>
                      </a:r>
                      <a:endParaRPr lang="en-US" b="1" dirty="0" smtClean="0"/>
                    </a:p>
                    <a:p>
                      <a:r>
                        <a:rPr lang="en-US" dirty="0" smtClean="0"/>
                        <a:t>classifier = </a:t>
                      </a:r>
                      <a:r>
                        <a:rPr lang="en-US" dirty="0" err="1" smtClean="0"/>
                        <a:t>RandomForestClassifier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n_estimators</a:t>
                      </a:r>
                      <a:r>
                        <a:rPr lang="en-US" dirty="0" smtClean="0"/>
                        <a:t> = 10, criterion = 'entropy', </a:t>
                      </a:r>
                      <a:r>
                        <a:rPr lang="en-US" dirty="0" err="1" smtClean="0"/>
                        <a:t>random_state</a:t>
                      </a:r>
                      <a:r>
                        <a:rPr lang="en-US" dirty="0" smtClean="0"/>
                        <a:t> = 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19630" r="21401" b="39496"/>
          <a:stretch/>
        </p:blipFill>
        <p:spPr bwMode="auto">
          <a:xfrm>
            <a:off x="0" y="1703294"/>
            <a:ext cx="9144000" cy="408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92627" r="841" b="2298"/>
          <a:stretch/>
        </p:blipFill>
        <p:spPr bwMode="auto">
          <a:xfrm>
            <a:off x="1" y="6562165"/>
            <a:ext cx="9143999" cy="2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hich Classification Model</a:t>
            </a:r>
            <a:r>
              <a:rPr lang="en-US" dirty="0"/>
              <a:t> </a:t>
            </a:r>
            <a:r>
              <a:rPr lang="en-US" dirty="0" smtClean="0"/>
              <a:t>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igure </a:t>
            </a:r>
            <a:r>
              <a:rPr lang="en-US" dirty="0"/>
              <a:t>out </a:t>
            </a:r>
            <a:r>
              <a:rPr lang="en-US" dirty="0" smtClean="0"/>
              <a:t>whether the </a:t>
            </a:r>
            <a:r>
              <a:rPr lang="en-US" dirty="0"/>
              <a:t>problem is linear or non </a:t>
            </a:r>
            <a:r>
              <a:rPr lang="en-US" dirty="0" smtClean="0"/>
              <a:t>linear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the problem </a:t>
            </a:r>
            <a:r>
              <a:rPr lang="en-US" dirty="0"/>
              <a:t>is linear, </a:t>
            </a:r>
            <a:r>
              <a:rPr lang="en-US" dirty="0" smtClean="0"/>
              <a:t>use </a:t>
            </a:r>
            <a:r>
              <a:rPr lang="en-US" dirty="0"/>
              <a:t>Logistic Regression or </a:t>
            </a:r>
            <a:r>
              <a:rPr lang="en-US" dirty="0" smtClean="0"/>
              <a:t>SVM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smtClean="0"/>
              <a:t>the problem </a:t>
            </a:r>
            <a:r>
              <a:rPr lang="en-US" dirty="0"/>
              <a:t>is non linear, </a:t>
            </a:r>
            <a:r>
              <a:rPr lang="en-US" dirty="0" smtClean="0"/>
              <a:t>use K-NN</a:t>
            </a:r>
            <a:r>
              <a:rPr lang="en-US" dirty="0"/>
              <a:t>, Naive Bayes, Decision Tree or Random </a:t>
            </a:r>
            <a:r>
              <a:rPr lang="en-US" dirty="0" smtClean="0"/>
              <a:t>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Classification Model 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Logistic </a:t>
            </a:r>
            <a:r>
              <a:rPr lang="en-US" dirty="0"/>
              <a:t>Regression or Naive Bayes when you want to rank your predictions by their </a:t>
            </a:r>
            <a:r>
              <a:rPr lang="en-US" dirty="0" smtClean="0"/>
              <a:t>probability - </a:t>
            </a:r>
            <a:r>
              <a:rPr lang="en-US" dirty="0"/>
              <a:t>rank your customers from the highest probability that they buy a certain product, to the lowest </a:t>
            </a:r>
            <a:r>
              <a:rPr lang="en-US" dirty="0" smtClean="0"/>
              <a:t>probability</a:t>
            </a:r>
          </a:p>
          <a:p>
            <a:r>
              <a:rPr lang="en-US" dirty="0" smtClean="0"/>
              <a:t>Use SVM</a:t>
            </a:r>
            <a:r>
              <a:rPr lang="en-US" dirty="0"/>
              <a:t> when you want to predict to which segment your customers belong to</a:t>
            </a:r>
          </a:p>
        </p:txBody>
      </p:sp>
    </p:spTree>
    <p:extLst>
      <p:ext uri="{BB962C8B-B14F-4D97-AF65-F5344CB8AC3E}">
        <p14:creationId xmlns:p14="http://schemas.microsoft.com/office/powerpoint/2010/main" val="2460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Classification Model 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 Tree when you want to have clear interpretation of your model </a:t>
            </a:r>
            <a:r>
              <a:rPr lang="en-US" dirty="0" smtClean="0"/>
              <a:t>results</a:t>
            </a:r>
          </a:p>
          <a:p>
            <a:r>
              <a:rPr lang="en-US" dirty="0"/>
              <a:t>Random Forest when you are just looking for high performance with less need for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370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Logical regression, sigmoid function, fits better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22947" r="3081" b="2028"/>
          <a:stretch/>
        </p:blipFill>
        <p:spPr bwMode="auto">
          <a:xfrm>
            <a:off x="4097" y="2281896"/>
            <a:ext cx="9135806" cy="457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8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Sigmoid curve returns probability at 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25099" r="3473" b="2207"/>
          <a:stretch/>
        </p:blipFill>
        <p:spPr bwMode="auto">
          <a:xfrm>
            <a:off x="0" y="2385272"/>
            <a:ext cx="9144000" cy="447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8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categorical prediction based on probability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24919" r="3417" b="2387"/>
          <a:stretch/>
        </p:blipFill>
        <p:spPr bwMode="auto">
          <a:xfrm>
            <a:off x="0" y="2387967"/>
            <a:ext cx="9144001" cy="447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 (K-NN)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55388" y="1676399"/>
            <a:ext cx="7233225" cy="5105401"/>
            <a:chOff x="0" y="2514600"/>
            <a:chExt cx="9424148" cy="66518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5" t="31462" r="18781" b="2028"/>
            <a:stretch/>
          </p:blipFill>
          <p:spPr bwMode="auto">
            <a:xfrm>
              <a:off x="0" y="2514600"/>
              <a:ext cx="9424148" cy="665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" t="91923" r="77227" b="2027"/>
            <a:stretch/>
          </p:blipFill>
          <p:spPr bwMode="auto">
            <a:xfrm>
              <a:off x="0" y="8561294"/>
              <a:ext cx="3500718" cy="605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0" t="91922" r="616" b="2027"/>
            <a:stretch/>
          </p:blipFill>
          <p:spPr bwMode="auto">
            <a:xfrm>
              <a:off x="6165477" y="8561294"/>
              <a:ext cx="3258671" cy="60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2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(K-NN)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Step 1 : Choose the number K of neighbors</a:t>
            </a:r>
          </a:p>
          <a:p>
            <a:pPr marL="0" indent="0">
              <a:buNone/>
            </a:pPr>
            <a:r>
              <a:rPr lang="en-US" dirty="0" smtClean="0"/>
              <a:t>Step 2 : Take the K nearest neighbors of the new data point, according to the Euclidean distance</a:t>
            </a:r>
          </a:p>
          <a:p>
            <a:pPr marL="0" indent="0">
              <a:buNone/>
            </a:pPr>
            <a:r>
              <a:rPr lang="en-US" dirty="0" smtClean="0"/>
              <a:t>Step 3 : Among these K neighbors, count the number of data points in each category</a:t>
            </a:r>
          </a:p>
          <a:p>
            <a:pPr marL="0" indent="0">
              <a:buNone/>
            </a:pPr>
            <a:r>
              <a:rPr lang="en-US" dirty="0" smtClean="0"/>
              <a:t>Step 4 : Assign the new data point to the category where you counted the most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(K-NN)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31716" r="19405" b="2285"/>
          <a:stretch/>
        </p:blipFill>
        <p:spPr bwMode="auto">
          <a:xfrm>
            <a:off x="448320" y="1651258"/>
            <a:ext cx="8247361" cy="513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7" t="47430" r="8989" b="32475"/>
          <a:stretch/>
        </p:blipFill>
        <p:spPr bwMode="auto">
          <a:xfrm>
            <a:off x="5956432" y="2895025"/>
            <a:ext cx="2739249" cy="15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92097" r="77976" b="2284"/>
          <a:stretch/>
        </p:blipFill>
        <p:spPr bwMode="auto">
          <a:xfrm>
            <a:off x="448319" y="6344999"/>
            <a:ext cx="2613393" cy="43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6" t="92097" r="892" b="2284"/>
          <a:stretch/>
        </p:blipFill>
        <p:spPr bwMode="auto">
          <a:xfrm>
            <a:off x="6237760" y="6344999"/>
            <a:ext cx="2457921" cy="43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3352800" y="3182816"/>
            <a:ext cx="22860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13115" y="1651258"/>
            <a:ext cx="772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99151" y="2020590"/>
            <a:ext cx="544049" cy="15608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2199151" y="2020590"/>
            <a:ext cx="862561" cy="19418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</p:cNvCxnSpPr>
          <p:nvPr/>
        </p:nvCxnSpPr>
        <p:spPr>
          <a:xfrm>
            <a:off x="2199151" y="2020590"/>
            <a:ext cx="1153649" cy="15608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2"/>
          </p:cNvCxnSpPr>
          <p:nvPr/>
        </p:nvCxnSpPr>
        <p:spPr>
          <a:xfrm>
            <a:off x="2199151" y="2020590"/>
            <a:ext cx="1915649" cy="127652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199151" y="2020590"/>
            <a:ext cx="1915649" cy="7226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7153" y="1651258"/>
            <a:ext cx="7720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Step 1</a:t>
            </a:r>
          </a:p>
          <a:p>
            <a:r>
              <a:rPr lang="en-US" dirty="0" smtClean="0"/>
              <a:t>K = 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85964" y="4216528"/>
            <a:ext cx="772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073" name="Rectangle 3072"/>
          <p:cNvSpPr/>
          <p:nvPr/>
        </p:nvSpPr>
        <p:spPr>
          <a:xfrm>
            <a:off x="5956432" y="2895921"/>
            <a:ext cx="2739249" cy="156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956432" y="2525693"/>
            <a:ext cx="772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34" grpId="0" animBg="1"/>
      <p:bldP spid="36" grpId="0" animBg="1"/>
      <p:bldP spid="3073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10174</TotalTime>
  <Words>654</Words>
  <Application>Microsoft Office PowerPoint</Application>
  <PresentationFormat>On-screen Show (4:3)</PresentationFormat>
  <Paragraphs>108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Machine Learning Classification</vt:lpstr>
      <vt:lpstr>Classification</vt:lpstr>
      <vt:lpstr>Logistic Regression</vt:lpstr>
      <vt:lpstr>Logistic Regression</vt:lpstr>
      <vt:lpstr>Logistic Regression</vt:lpstr>
      <vt:lpstr>Logistic Regression</vt:lpstr>
      <vt:lpstr>K-Nearest Neighbors (K-NN)</vt:lpstr>
      <vt:lpstr>K-Nearest Neighbors (K-NN)</vt:lpstr>
      <vt:lpstr>K-Nearest Neighbors (K-NN)</vt:lpstr>
      <vt:lpstr>Support Vector Machine (SVM)</vt:lpstr>
      <vt:lpstr>Support Vector Machine (SVM)</vt:lpstr>
      <vt:lpstr>Support Vector Machine (SVM)</vt:lpstr>
      <vt:lpstr>Support Vector Machine (SVM)</vt:lpstr>
      <vt:lpstr>Kernel SVM</vt:lpstr>
      <vt:lpstr>Kernel SVM</vt:lpstr>
      <vt:lpstr>Kernel SVM</vt:lpstr>
      <vt:lpstr>Kernel SVM</vt:lpstr>
      <vt:lpstr>Kernel SVM</vt:lpstr>
      <vt:lpstr>Naïve Bayes</vt:lpstr>
      <vt:lpstr>Naïve Bayes</vt:lpstr>
      <vt:lpstr>Naïve Bayes</vt:lpstr>
      <vt:lpstr>Decision Tree</vt:lpstr>
      <vt:lpstr>Decision Tree</vt:lpstr>
      <vt:lpstr>Decision Tree</vt:lpstr>
      <vt:lpstr>Random Forest</vt:lpstr>
      <vt:lpstr>Random Forest</vt:lpstr>
      <vt:lpstr>Random Forest</vt:lpstr>
      <vt:lpstr>False Predictions</vt:lpstr>
      <vt:lpstr>Confusion Matrix</vt:lpstr>
      <vt:lpstr>Confusion Matrix</vt:lpstr>
      <vt:lpstr>Classification Template</vt:lpstr>
      <vt:lpstr>Classifiers</vt:lpstr>
      <vt:lpstr>Classification Models</vt:lpstr>
      <vt:lpstr>Which Classification Model to Use</vt:lpstr>
      <vt:lpstr>Which Classification Model to Use</vt:lpstr>
      <vt:lpstr>Which Classification Model to 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john.seo</dc:creator>
  <cp:lastModifiedBy>john.seo</cp:lastModifiedBy>
  <cp:revision>71</cp:revision>
  <dcterms:created xsi:type="dcterms:W3CDTF">2018-08-02T23:02:37Z</dcterms:created>
  <dcterms:modified xsi:type="dcterms:W3CDTF">2018-08-10T01:26:12Z</dcterms:modified>
</cp:coreProperties>
</file>